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80" r:id="rId18"/>
    <p:sldId id="281" r:id="rId19"/>
    <p:sldId id="273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2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7975" y="569077"/>
            <a:ext cx="9272952" cy="3511574"/>
          </a:xfrm>
        </p:spPr>
        <p:txBody>
          <a:bodyPr/>
          <a:lstStyle/>
          <a:p>
            <a:r>
              <a:rPr lang="es-CL" dirty="0" smtClean="0"/>
              <a:t>Predicción de Series de Tiempo usando Redes Neuronales </a:t>
            </a:r>
            <a:r>
              <a:rPr lang="es-CL" dirty="0" smtClean="0"/>
              <a:t>Artificiales y KNIME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4934"/>
          </a:xfrm>
        </p:spPr>
        <p:txBody>
          <a:bodyPr>
            <a:normAutofit fontScale="70000" lnSpcReduction="20000"/>
          </a:bodyPr>
          <a:lstStyle/>
          <a:p>
            <a:endParaRPr lang="es-CL" dirty="0" smtClean="0"/>
          </a:p>
          <a:p>
            <a:endParaRPr lang="es-CL" dirty="0"/>
          </a:p>
          <a:p>
            <a:r>
              <a:rPr lang="es-CL" sz="5100" dirty="0" smtClean="0"/>
              <a:t>Gabriel Cornejo</a:t>
            </a:r>
          </a:p>
          <a:p>
            <a:r>
              <a:rPr lang="es-CL" sz="5100" dirty="0" smtClean="0"/>
              <a:t>Octubre </a:t>
            </a:r>
            <a:r>
              <a:rPr lang="es-CL" sz="5100" dirty="0" smtClean="0"/>
              <a:t>2018</a:t>
            </a:r>
          </a:p>
          <a:p>
            <a:endParaRPr lang="es-CL" sz="5100" dirty="0"/>
          </a:p>
        </p:txBody>
      </p:sp>
      <p:sp>
        <p:nvSpPr>
          <p:cNvPr id="4" name="AutoShape 4" descr="Resultado de imagen para ico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5" y="4617486"/>
            <a:ext cx="427239" cy="4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 smtClean="0"/>
              <a:t>Regresión lineal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308" t="26496" r="41154" b="42222"/>
          <a:stretch/>
        </p:blipFill>
        <p:spPr>
          <a:xfrm>
            <a:off x="1781908" y="1535722"/>
            <a:ext cx="5838093" cy="387091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927231" y="5406632"/>
            <a:ext cx="131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Tiempo</a:t>
            </a:r>
            <a:endParaRPr lang="es-CL" dirty="0"/>
          </a:p>
        </p:txBody>
      </p:sp>
      <p:sp>
        <p:nvSpPr>
          <p:cNvPr id="7" name="CuadroTexto 6"/>
          <p:cNvSpPr txBox="1"/>
          <p:nvPr/>
        </p:nvSpPr>
        <p:spPr>
          <a:xfrm rot="16200000">
            <a:off x="294363" y="3359808"/>
            <a:ext cx="2400657" cy="22273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CL" dirty="0" smtClean="0"/>
              <a:t>Variable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7472375" y="2989507"/>
                <a:ext cx="2504401" cy="481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L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s-CL" sz="2400" b="1" i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s-CL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acc>
                      <m:r>
                        <a:rPr lang="es-CL" sz="2400" b="1" i="0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s-CL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L" sz="24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s-CL" sz="2400" b="1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CL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s-CL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s-CL" sz="2400" b="1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375" y="2989507"/>
                <a:ext cx="2504401" cy="4816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8"/>
          <p:cNvSpPr/>
          <p:nvPr/>
        </p:nvSpPr>
        <p:spPr>
          <a:xfrm rot="20421049">
            <a:off x="5780785" y="2714014"/>
            <a:ext cx="1646903" cy="550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81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>
            <a:normAutofit/>
          </a:bodyPr>
          <a:lstStyle/>
          <a:p>
            <a:r>
              <a:rPr lang="es-CL" dirty="0" smtClean="0"/>
              <a:t>Métodos </a:t>
            </a:r>
            <a:r>
              <a:rPr lang="es-CL" dirty="0"/>
              <a:t>de </a:t>
            </a:r>
            <a:r>
              <a:rPr lang="es-CL" dirty="0" err="1"/>
              <a:t>suavizamiento</a:t>
            </a:r>
            <a:r>
              <a:rPr lang="es-CL" dirty="0"/>
              <a:t> (Promedios móviles, </a:t>
            </a:r>
            <a:r>
              <a:rPr lang="es-CL" dirty="0" err="1" smtClean="0"/>
              <a:t>Holt-Winters</a:t>
            </a:r>
            <a:r>
              <a:rPr lang="es-CL" dirty="0" smtClean="0"/>
              <a:t>)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404" t="18462" r="41442" b="50427"/>
          <a:stretch/>
        </p:blipFill>
        <p:spPr>
          <a:xfrm>
            <a:off x="1031630" y="2309446"/>
            <a:ext cx="4327490" cy="28956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2404" t="30599" r="42019" b="37778"/>
          <a:stretch/>
        </p:blipFill>
        <p:spPr>
          <a:xfrm>
            <a:off x="5650522" y="2309446"/>
            <a:ext cx="4163403" cy="28956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133600" y="5265560"/>
            <a:ext cx="256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Promedios Móviles</a:t>
            </a:r>
            <a:endParaRPr lang="es-CL" dirty="0"/>
          </a:p>
        </p:txBody>
      </p:sp>
      <p:sp>
        <p:nvSpPr>
          <p:cNvPr id="9" name="CuadroTexto 8"/>
          <p:cNvSpPr txBox="1"/>
          <p:nvPr/>
        </p:nvSpPr>
        <p:spPr>
          <a:xfrm>
            <a:off x="7257438" y="5265560"/>
            <a:ext cx="114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 smtClean="0"/>
              <a:t>Winters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448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>
            <a:normAutofit/>
          </a:bodyPr>
          <a:lstStyle/>
          <a:p>
            <a:r>
              <a:rPr lang="es-CL" dirty="0"/>
              <a:t>Método de Box-Jenkins (ARIMA)</a:t>
            </a:r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77334" y="1688126"/>
            <a:ext cx="10052398" cy="1852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dirty="0" smtClean="0"/>
              <a:t>El modelo ARIMA deriva su nombre de 3 componentes de las series de tiempo: </a:t>
            </a:r>
            <a:r>
              <a:rPr lang="es-CL" sz="2400" dirty="0" err="1" smtClean="0"/>
              <a:t>Autorregresivo</a:t>
            </a:r>
            <a:r>
              <a:rPr lang="es-CL" sz="2400" dirty="0" smtClean="0"/>
              <a:t> AR, Integrado I y Media Móvil (MA)</a:t>
            </a:r>
          </a:p>
          <a:p>
            <a:pPr marL="0" indent="0">
              <a:buNone/>
            </a:pPr>
            <a:r>
              <a:rPr lang="es-CL" sz="2400" dirty="0" smtClean="0"/>
              <a:t>Para poder aplicar un ARIMA, la serie tiene que ser estacionaria en media y varianza.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3269" t="34872" r="44904" b="39145"/>
          <a:stretch/>
        </p:blipFill>
        <p:spPr>
          <a:xfrm>
            <a:off x="1280004" y="3540369"/>
            <a:ext cx="3580278" cy="23973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/>
          <a:srcRect l="21538" t="39487" r="57212" b="35225"/>
          <a:stretch/>
        </p:blipFill>
        <p:spPr>
          <a:xfrm>
            <a:off x="5462952" y="3512864"/>
            <a:ext cx="3622432" cy="242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7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>
            <a:normAutofit/>
          </a:bodyPr>
          <a:lstStyle/>
          <a:p>
            <a:r>
              <a:rPr lang="es-CL" dirty="0" smtClean="0"/>
              <a:t>Redes Neuronales Artificiales</a:t>
            </a:r>
            <a:endParaRPr lang="es-C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77334" y="1688126"/>
            <a:ext cx="10052398" cy="8909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CL" sz="2400" dirty="0"/>
              <a:t>Una red neuronal artificial es un método de aprendizaje que emula las funciones de las neuronas biológicas.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67" y="2579077"/>
            <a:ext cx="6016331" cy="32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>
            <a:normAutofit/>
          </a:bodyPr>
          <a:lstStyle/>
          <a:p>
            <a:r>
              <a:rPr lang="es-CL" dirty="0" smtClean="0"/>
              <a:t>Redes Neuronales Artificiales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62" y="1476043"/>
            <a:ext cx="6784232" cy="4022080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1672239" y="5585887"/>
            <a:ext cx="7379677" cy="7786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CL" sz="2000" dirty="0" err="1"/>
              <a:t>Perceptrón</a:t>
            </a:r>
            <a:r>
              <a:rPr lang="es-CL" sz="2000" dirty="0"/>
              <a:t> Multicapa (MLP) y el método de </a:t>
            </a:r>
            <a:r>
              <a:rPr lang="es-CL" sz="2000" dirty="0" err="1"/>
              <a:t>Backpropagation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5068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>
            <a:normAutofit/>
          </a:bodyPr>
          <a:lstStyle/>
          <a:p>
            <a:r>
              <a:rPr lang="es-CL" dirty="0" smtClean="0"/>
              <a:t>Deep </a:t>
            </a:r>
            <a:r>
              <a:rPr lang="es-CL" dirty="0" err="1" smtClean="0"/>
              <a:t>Learning</a:t>
            </a:r>
            <a:endParaRPr lang="es-CL" dirty="0"/>
          </a:p>
        </p:txBody>
      </p:sp>
      <p:sp>
        <p:nvSpPr>
          <p:cNvPr id="10" name="Marcador de contenido 2"/>
          <p:cNvSpPr>
            <a:spLocks noGrp="1"/>
          </p:cNvSpPr>
          <p:nvPr>
            <p:ph idx="1"/>
          </p:nvPr>
        </p:nvSpPr>
        <p:spPr>
          <a:xfrm>
            <a:off x="677334" y="1688127"/>
            <a:ext cx="10052398" cy="1277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dirty="0" smtClean="0"/>
              <a:t>En </a:t>
            </a:r>
            <a:r>
              <a:rPr lang="es-CL" sz="2400" dirty="0"/>
              <a:t>general se trata de una clase de algoritmos ideados para el </a:t>
            </a:r>
            <a:r>
              <a:rPr lang="es-CL" sz="2400" dirty="0" smtClean="0"/>
              <a:t>aprendizaje automático estructurado en múltiples </a:t>
            </a:r>
            <a:r>
              <a:rPr lang="es-CL" sz="2400" dirty="0"/>
              <a:t>capas de procesamiento no </a:t>
            </a:r>
            <a:r>
              <a:rPr lang="es-CL" sz="2400" dirty="0" smtClean="0"/>
              <a:t>lineal.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9423" t="33675" r="45000" b="24273"/>
          <a:stretch/>
        </p:blipFill>
        <p:spPr>
          <a:xfrm>
            <a:off x="1863969" y="2965939"/>
            <a:ext cx="6482861" cy="33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 smtClean="0"/>
              <a:t>4. </a:t>
            </a:r>
            <a:r>
              <a:rPr lang="es-CL" dirty="0"/>
              <a:t>Usando KNIME para modelar una serie de tiempo a través de RNA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22" y="1930400"/>
            <a:ext cx="5463711" cy="1747837"/>
          </a:xfrm>
          <a:prstGeom prst="rect">
            <a:avLst/>
          </a:prstGeom>
        </p:spPr>
      </p:pic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677333" y="3880337"/>
            <a:ext cx="10494759" cy="2555632"/>
          </a:xfrm>
        </p:spPr>
        <p:txBody>
          <a:bodyPr>
            <a:normAutofit/>
          </a:bodyPr>
          <a:lstStyle/>
          <a:p>
            <a:r>
              <a:rPr lang="es-CL" sz="2400" dirty="0" smtClean="0"/>
              <a:t>Plataforma líder en Data </a:t>
            </a:r>
            <a:r>
              <a:rPr lang="es-CL" sz="2400" dirty="0" err="1" smtClean="0"/>
              <a:t>Analytics</a:t>
            </a:r>
            <a:r>
              <a:rPr lang="es-CL" sz="2400" dirty="0" smtClean="0"/>
              <a:t> 2018 segú</a:t>
            </a:r>
            <a:r>
              <a:rPr lang="es-CL" sz="2400" dirty="0" smtClean="0"/>
              <a:t>n </a:t>
            </a:r>
            <a:r>
              <a:rPr lang="es-CL" sz="2400" dirty="0" err="1" smtClean="0"/>
              <a:t>Gartner</a:t>
            </a:r>
            <a:endParaRPr lang="es-CL" sz="2400" dirty="0" smtClean="0"/>
          </a:p>
          <a:p>
            <a:r>
              <a:rPr lang="es-CL" sz="2400" dirty="0" smtClean="0"/>
              <a:t>GUI</a:t>
            </a:r>
            <a:endParaRPr lang="es-CL" sz="2400" dirty="0" smtClean="0"/>
          </a:p>
          <a:p>
            <a:r>
              <a:rPr lang="es-CL" sz="2400" dirty="0" smtClean="0"/>
              <a:t>Origen alemán</a:t>
            </a:r>
          </a:p>
          <a:p>
            <a:r>
              <a:rPr lang="es-CL" sz="2400" dirty="0" smtClean="0"/>
              <a:t>Escrito en Java</a:t>
            </a:r>
          </a:p>
          <a:p>
            <a:r>
              <a:rPr lang="es-CL" sz="2400" dirty="0" smtClean="0"/>
              <a:t>Open </a:t>
            </a:r>
            <a:r>
              <a:rPr lang="es-CL" sz="2400" dirty="0" err="1" smtClean="0"/>
              <a:t>Source</a:t>
            </a:r>
            <a:r>
              <a:rPr lang="es-CL" sz="2400" dirty="0" smtClean="0"/>
              <a:t> y de libre distribución</a:t>
            </a:r>
          </a:p>
          <a:p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32338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55850" y="609600"/>
            <a:ext cx="8596668" cy="1320800"/>
          </a:xfrm>
        </p:spPr>
        <p:txBody>
          <a:bodyPr/>
          <a:lstStyle/>
          <a:p>
            <a:pPr algn="ctr"/>
            <a:r>
              <a:rPr lang="es-CL" dirty="0" smtClean="0"/>
              <a:t>¿Modelamos?</a:t>
            </a:r>
            <a:endParaRPr lang="es-CL" dirty="0"/>
          </a:p>
        </p:txBody>
      </p:sp>
      <p:pic>
        <p:nvPicPr>
          <p:cNvPr id="1028" name="Picture 4" descr="Resultado de imagen para modelos hombres y mujeres en pasare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360026"/>
            <a:ext cx="285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6" y="2680678"/>
            <a:ext cx="3711963" cy="118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55850" y="609600"/>
            <a:ext cx="8596668" cy="1320800"/>
          </a:xfrm>
        </p:spPr>
        <p:txBody>
          <a:bodyPr/>
          <a:lstStyle/>
          <a:p>
            <a:pPr algn="ctr"/>
            <a:r>
              <a:rPr lang="es-CL" dirty="0" smtClean="0"/>
              <a:t>¿Qué modelaremos</a:t>
            </a:r>
            <a:r>
              <a:rPr lang="es-CL" dirty="0" smtClean="0"/>
              <a:t>?</a:t>
            </a:r>
            <a:endParaRPr lang="es-CL" dirty="0"/>
          </a:p>
        </p:txBody>
      </p:sp>
      <p:pic>
        <p:nvPicPr>
          <p:cNvPr id="1028" name="Picture 4" descr="Resultado de imagen para modelos hombres y mujeres en pasare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360026"/>
            <a:ext cx="285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51260" y="1723291"/>
            <a:ext cx="4515990" cy="3446586"/>
          </a:xfrm>
        </p:spPr>
        <p:txBody>
          <a:bodyPr>
            <a:normAutofit/>
          </a:bodyPr>
          <a:lstStyle/>
          <a:p>
            <a:r>
              <a:rPr lang="es-CL" sz="2000" dirty="0" smtClean="0"/>
              <a:t>Se cuenta con las ventas mensuales de una empresa.</a:t>
            </a:r>
          </a:p>
          <a:p>
            <a:r>
              <a:rPr lang="es-CL" sz="2000" dirty="0" smtClean="0"/>
              <a:t>Se tienen datos desde enero de 1987 hasta diciembre de 1993.</a:t>
            </a:r>
          </a:p>
          <a:p>
            <a:r>
              <a:rPr lang="es-CL" sz="2000" dirty="0" smtClean="0"/>
              <a:t>La idea es hacer un modelo que permita pronosticar las ventas mensuales del año 1994.</a:t>
            </a:r>
          </a:p>
          <a:p>
            <a:r>
              <a:rPr lang="es-CL" sz="2000" dirty="0" smtClean="0"/>
              <a:t>Se usará una RNA con KNIME.</a:t>
            </a:r>
            <a:endParaRPr lang="es-CL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32"/>
          <a:stretch/>
        </p:blipFill>
        <p:spPr>
          <a:xfrm>
            <a:off x="7744190" y="2495502"/>
            <a:ext cx="4033544" cy="166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 smtClean="0"/>
              <a:t>4. </a:t>
            </a:r>
            <a:r>
              <a:rPr lang="es-CL" dirty="0"/>
              <a:t>Usando KNIME para modelar una serie de tiempo a través de RNA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7395" t="24495" r="29604" b="45930"/>
          <a:stretch/>
        </p:blipFill>
        <p:spPr>
          <a:xfrm>
            <a:off x="677333" y="2183558"/>
            <a:ext cx="7040183" cy="3549026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810760" y="3606380"/>
            <a:ext cx="2788724" cy="402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/>
          <p:cNvSpPr txBox="1"/>
          <p:nvPr/>
        </p:nvSpPr>
        <p:spPr>
          <a:xfrm>
            <a:off x="6163561" y="2245576"/>
            <a:ext cx="218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Número de épocas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33942" t="39658" r="58750" b="43419"/>
          <a:stretch/>
        </p:blipFill>
        <p:spPr>
          <a:xfrm>
            <a:off x="10511546" y="1220823"/>
            <a:ext cx="890955" cy="116058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29904" t="35499" r="56250" b="59373"/>
          <a:stretch/>
        </p:blipFill>
        <p:spPr>
          <a:xfrm>
            <a:off x="10187500" y="869131"/>
            <a:ext cx="1688123" cy="351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41" y="2696584"/>
            <a:ext cx="4184626" cy="24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idx="1"/>
          </p:nvPr>
        </p:nvSpPr>
        <p:spPr>
          <a:xfrm>
            <a:off x="300943" y="2100956"/>
            <a:ext cx="11794602" cy="4039565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sz="2600" dirty="0" smtClean="0"/>
              <a:t>Mi nombre es Gabriel Cornejo</a:t>
            </a:r>
          </a:p>
          <a:p>
            <a:pPr algn="just"/>
            <a:r>
              <a:rPr lang="es-CL" sz="2600" dirty="0" smtClean="0"/>
              <a:t>Soy Ingeniero Comercial de la USACH</a:t>
            </a:r>
          </a:p>
          <a:p>
            <a:pPr algn="just"/>
            <a:r>
              <a:rPr lang="es-CL" sz="2600" dirty="0" smtClean="0"/>
              <a:t>Tengo un MBA de la </a:t>
            </a:r>
            <a:r>
              <a:rPr lang="es-CL" sz="2600" dirty="0" err="1" smtClean="0"/>
              <a:t>Finis</a:t>
            </a:r>
            <a:r>
              <a:rPr lang="es-CL" sz="2600" dirty="0" smtClean="0"/>
              <a:t> </a:t>
            </a:r>
            <a:r>
              <a:rPr lang="es-CL" sz="2600" dirty="0" err="1" smtClean="0"/>
              <a:t>Terrae</a:t>
            </a:r>
            <a:endParaRPr lang="es-CL" sz="2600" dirty="0" smtClean="0"/>
          </a:p>
          <a:p>
            <a:pPr algn="just"/>
            <a:r>
              <a:rPr lang="es-CL" sz="2600" dirty="0" smtClean="0"/>
              <a:t>Soy un apasionado por el análisis de </a:t>
            </a:r>
            <a:r>
              <a:rPr lang="es-CL" sz="2600" dirty="0" smtClean="0"/>
              <a:t>datos. Ahora trabajo en AIEP</a:t>
            </a:r>
            <a:endParaRPr lang="es-CL" sz="2600" dirty="0" smtClean="0"/>
          </a:p>
          <a:p>
            <a:pPr algn="just"/>
            <a:r>
              <a:rPr lang="es-CL" sz="2600" dirty="0" smtClean="0"/>
              <a:t>Soy </a:t>
            </a:r>
            <a:r>
              <a:rPr lang="es-CL" sz="2600" dirty="0"/>
              <a:t>c</a:t>
            </a:r>
            <a:r>
              <a:rPr lang="es-CL" sz="2600" dirty="0" smtClean="0"/>
              <a:t>onsultor, relator y fundador de Minero de Datos</a:t>
            </a:r>
          </a:p>
          <a:p>
            <a:pPr algn="just"/>
            <a:r>
              <a:rPr lang="es-CL" sz="2600" dirty="0" smtClean="0"/>
              <a:t>Hice clases en diferentes universidades y ahora dicto </a:t>
            </a:r>
            <a:r>
              <a:rPr lang="es-CL" sz="2600" dirty="0" smtClean="0"/>
              <a:t>talleres </a:t>
            </a:r>
            <a:r>
              <a:rPr lang="es-CL" sz="2600" dirty="0" smtClean="0"/>
              <a:t>de DS</a:t>
            </a:r>
          </a:p>
          <a:p>
            <a:pPr algn="just"/>
            <a:r>
              <a:rPr lang="es-CL" sz="2600" dirty="0" smtClean="0"/>
              <a:t>En el 2017 fui alumno del Diplomado de Data </a:t>
            </a:r>
            <a:r>
              <a:rPr lang="es-CL" sz="2600" dirty="0" err="1" smtClean="0"/>
              <a:t>Science</a:t>
            </a:r>
            <a:r>
              <a:rPr lang="es-CL" sz="2600" dirty="0" smtClean="0"/>
              <a:t> de la UDD</a:t>
            </a:r>
          </a:p>
          <a:p>
            <a:pPr algn="just"/>
            <a:r>
              <a:rPr lang="es-CL" sz="2600" dirty="0" smtClean="0"/>
              <a:t>En el 2018 soy alumno del Diplomado de Modelamiento Predictivo de la PUCV</a:t>
            </a:r>
          </a:p>
          <a:p>
            <a:pPr algn="just"/>
            <a:endParaRPr lang="es-CL" dirty="0" smtClean="0"/>
          </a:p>
          <a:p>
            <a:pPr marL="0" indent="0" algn="just">
              <a:buNone/>
            </a:pPr>
            <a:endParaRPr lang="es-CL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s-CL" dirty="0"/>
              <a:t>¿Quién soy Yo?</a:t>
            </a:r>
          </a:p>
        </p:txBody>
      </p:sp>
    </p:spTree>
    <p:extLst>
      <p:ext uri="{BB962C8B-B14F-4D97-AF65-F5344CB8AC3E}">
        <p14:creationId xmlns:p14="http://schemas.microsoft.com/office/powerpoint/2010/main" val="273718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83" t="14515" r="10475" b="12574"/>
          <a:stretch/>
        </p:blipFill>
        <p:spPr>
          <a:xfrm>
            <a:off x="775504" y="1770927"/>
            <a:ext cx="10648709" cy="5000264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677333" y="609600"/>
            <a:ext cx="9369491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smtClean="0"/>
              <a:t>4. Usando KNIME para modelar una serie de tiempo a través de RNA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2258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43" t="14853" r="30696" b="12743"/>
          <a:stretch/>
        </p:blipFill>
        <p:spPr>
          <a:xfrm>
            <a:off x="1030147" y="1192192"/>
            <a:ext cx="8090704" cy="49655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smtClean="0"/>
              <a:t>Procesamiento previo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5349" t="3038" r="25949" b="37890"/>
          <a:stretch/>
        </p:blipFill>
        <p:spPr>
          <a:xfrm>
            <a:off x="3183039" y="1649391"/>
            <a:ext cx="5937812" cy="40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0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smtClean="0"/>
              <a:t>Procesamiento previo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846" t="15555" r="13462" b="21710"/>
          <a:stretch/>
        </p:blipFill>
        <p:spPr>
          <a:xfrm>
            <a:off x="949569" y="1395047"/>
            <a:ext cx="10081846" cy="43023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8942" t="15727" r="59616" b="47521"/>
          <a:stretch/>
        </p:blipFill>
        <p:spPr>
          <a:xfrm>
            <a:off x="128954" y="1692496"/>
            <a:ext cx="5638800" cy="37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smtClean="0"/>
              <a:t>Modelamiento y evaluación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096" t="15043" r="23943" b="34530"/>
          <a:stretch/>
        </p:blipFill>
        <p:spPr>
          <a:xfrm>
            <a:off x="677333" y="1735016"/>
            <a:ext cx="8651631" cy="34583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1442" t="60342" r="79423" b="22906"/>
          <a:stretch/>
        </p:blipFill>
        <p:spPr>
          <a:xfrm>
            <a:off x="1324707" y="4745418"/>
            <a:ext cx="1113692" cy="11488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3943" t="24615" r="33942" b="24786"/>
          <a:stretch/>
        </p:blipFill>
        <p:spPr>
          <a:xfrm>
            <a:off x="3774831" y="1849818"/>
            <a:ext cx="3915508" cy="34700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25289" t="3077" r="25096" b="39658"/>
          <a:stretch/>
        </p:blipFill>
        <p:spPr>
          <a:xfrm>
            <a:off x="1641231" y="1849818"/>
            <a:ext cx="6049108" cy="392723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 rot="20945703">
            <a:off x="3938953" y="2297723"/>
            <a:ext cx="562708" cy="4454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/>
          <p:cNvSpPr txBox="1"/>
          <p:nvPr/>
        </p:nvSpPr>
        <p:spPr>
          <a:xfrm>
            <a:off x="4538719" y="2288314"/>
            <a:ext cx="750277" cy="37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FF0000"/>
                </a:solidFill>
              </a:rPr>
              <a:t>Real</a:t>
            </a:r>
            <a:endParaRPr lang="es-CL" b="1" dirty="0">
              <a:solidFill>
                <a:srgbClr val="FF0000"/>
              </a:solidFill>
            </a:endParaRPr>
          </a:p>
        </p:txBody>
      </p:sp>
      <p:sp>
        <p:nvSpPr>
          <p:cNvPr id="11" name="Flecha derecha 10"/>
          <p:cNvSpPr/>
          <p:nvPr/>
        </p:nvSpPr>
        <p:spPr>
          <a:xfrm rot="11767813">
            <a:off x="5736225" y="4614914"/>
            <a:ext cx="562708" cy="445477"/>
          </a:xfrm>
          <a:prstGeom prst="rightArrow">
            <a:avLst/>
          </a:prstGeom>
          <a:solidFill>
            <a:srgbClr val="66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CuadroTexto 11"/>
          <p:cNvSpPr txBox="1"/>
          <p:nvPr/>
        </p:nvSpPr>
        <p:spPr>
          <a:xfrm>
            <a:off x="6349739" y="4745418"/>
            <a:ext cx="142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66FFFF"/>
                </a:solidFill>
              </a:rPr>
              <a:t>Pronóstico</a:t>
            </a:r>
            <a:endParaRPr lang="es-CL" b="1" dirty="0">
              <a:solidFill>
                <a:srgbClr val="66FFFF"/>
              </a:solidFill>
            </a:endParaRPr>
          </a:p>
        </p:txBody>
      </p:sp>
      <p:sp>
        <p:nvSpPr>
          <p:cNvPr id="13" name="Flecha izquierda 12"/>
          <p:cNvSpPr/>
          <p:nvPr/>
        </p:nvSpPr>
        <p:spPr>
          <a:xfrm>
            <a:off x="8978638" y="2428990"/>
            <a:ext cx="480646" cy="656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12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/>
              <a:t>Modelamiento y evaluación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80" t="44273" r="13077" b="19658"/>
          <a:stretch/>
        </p:blipFill>
        <p:spPr>
          <a:xfrm>
            <a:off x="1090245" y="2168769"/>
            <a:ext cx="10234247" cy="24735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3846" t="28889" r="33942" b="37435"/>
          <a:stretch/>
        </p:blipFill>
        <p:spPr>
          <a:xfrm>
            <a:off x="3540368" y="2168769"/>
            <a:ext cx="4824313" cy="28369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8942" t="16239" r="58846" b="77778"/>
          <a:stretch/>
        </p:blipFill>
        <p:spPr>
          <a:xfrm>
            <a:off x="1664677" y="3587261"/>
            <a:ext cx="7932584" cy="828778"/>
          </a:xfrm>
          <a:prstGeom prst="rect">
            <a:avLst/>
          </a:prstGeom>
        </p:spPr>
      </p:pic>
      <p:sp>
        <p:nvSpPr>
          <p:cNvPr id="10" name="Flecha izquierda 9"/>
          <p:cNvSpPr/>
          <p:nvPr/>
        </p:nvSpPr>
        <p:spPr>
          <a:xfrm rot="16200000">
            <a:off x="1617785" y="1600200"/>
            <a:ext cx="480646" cy="656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Flecha izquierda 10"/>
          <p:cNvSpPr/>
          <p:nvPr/>
        </p:nvSpPr>
        <p:spPr>
          <a:xfrm rot="16200000">
            <a:off x="10421816" y="2725614"/>
            <a:ext cx="480646" cy="656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012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/>
              <a:t>Modelamiento y evaluación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962" t="31966" r="31539" b="16752"/>
          <a:stretch/>
        </p:blipFill>
        <p:spPr>
          <a:xfrm>
            <a:off x="677333" y="1899138"/>
            <a:ext cx="5791200" cy="35169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5289" t="3077" r="25096" b="39658"/>
          <a:stretch/>
        </p:blipFill>
        <p:spPr>
          <a:xfrm>
            <a:off x="7291754" y="506341"/>
            <a:ext cx="4290646" cy="27855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5673" t="2564" r="25384" b="40171"/>
          <a:stretch/>
        </p:blipFill>
        <p:spPr>
          <a:xfrm>
            <a:off x="7303897" y="3657599"/>
            <a:ext cx="4278503" cy="281591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023992" y="814085"/>
            <a:ext cx="1421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RMSE = 0,142</a:t>
            </a:r>
            <a:endParaRPr lang="es-CL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023991" y="3860874"/>
            <a:ext cx="1421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RMSE = 0,048</a:t>
            </a:r>
            <a:endParaRPr lang="es-CL" sz="16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42788" t="32991" r="43654" b="47863"/>
          <a:stretch/>
        </p:blipFill>
        <p:spPr>
          <a:xfrm>
            <a:off x="2180491" y="1242646"/>
            <a:ext cx="1652954" cy="1312984"/>
          </a:xfrm>
          <a:prstGeom prst="rect">
            <a:avLst/>
          </a:prstGeom>
        </p:spPr>
      </p:pic>
      <p:sp>
        <p:nvSpPr>
          <p:cNvPr id="12" name="Flecha izquierda 11"/>
          <p:cNvSpPr/>
          <p:nvPr/>
        </p:nvSpPr>
        <p:spPr>
          <a:xfrm rot="5400000">
            <a:off x="1359877" y="3461582"/>
            <a:ext cx="480646" cy="65649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54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err="1" smtClean="0"/>
              <a:t>Deployment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884" t="27864" r="13269" b="13162"/>
          <a:stretch/>
        </p:blipFill>
        <p:spPr>
          <a:xfrm>
            <a:off x="339969" y="1472506"/>
            <a:ext cx="11419375" cy="45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677333" y="354956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err="1" smtClean="0"/>
              <a:t>Deployment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88" t="40342" r="14135" b="12650"/>
          <a:stretch/>
        </p:blipFill>
        <p:spPr>
          <a:xfrm>
            <a:off x="677333" y="1805353"/>
            <a:ext cx="9699888" cy="36341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846" t="6667" r="13462" b="34359"/>
          <a:stretch/>
        </p:blipFill>
        <p:spPr>
          <a:xfrm>
            <a:off x="486354" y="1600199"/>
            <a:ext cx="10081846" cy="40444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6678" t="15790" r="67692" b="53333"/>
          <a:stretch/>
        </p:blipFill>
        <p:spPr>
          <a:xfrm>
            <a:off x="3344778" y="932305"/>
            <a:ext cx="2524141" cy="280487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19426" y="5849815"/>
            <a:ext cx="9369491" cy="9182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dirty="0" smtClean="0"/>
              <a:t>Ahora la empresa sabe sus ventas futuras…</a:t>
            </a:r>
          </a:p>
        </p:txBody>
      </p:sp>
    </p:spTree>
    <p:extLst>
      <p:ext uri="{BB962C8B-B14F-4D97-AF65-F5344CB8AC3E}">
        <p14:creationId xmlns:p14="http://schemas.microsoft.com/office/powerpoint/2010/main" val="161913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92671" y="1412111"/>
            <a:ext cx="10344964" cy="1413151"/>
          </a:xfrm>
        </p:spPr>
        <p:txBody>
          <a:bodyPr anchor="t"/>
          <a:lstStyle/>
          <a:p>
            <a:pPr algn="l"/>
            <a:r>
              <a:rPr lang="es-CL" sz="4000" dirty="0" smtClean="0"/>
              <a:t>Predicción de Series de Tiempo usando Redes Neuronales </a:t>
            </a:r>
            <a:r>
              <a:rPr lang="es-CL" sz="4000" dirty="0" smtClean="0"/>
              <a:t>Artificiales y KNIME</a:t>
            </a:r>
            <a:endParaRPr lang="es-CL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4934"/>
          </a:xfrm>
        </p:spPr>
        <p:txBody>
          <a:bodyPr>
            <a:normAutofit fontScale="70000" lnSpcReduction="20000"/>
          </a:bodyPr>
          <a:lstStyle/>
          <a:p>
            <a:endParaRPr lang="es-CL" dirty="0" smtClean="0"/>
          </a:p>
          <a:p>
            <a:endParaRPr lang="es-CL" dirty="0"/>
          </a:p>
          <a:p>
            <a:r>
              <a:rPr lang="es-CL" sz="5100" dirty="0" smtClean="0"/>
              <a:t>Gabriel Cornejo</a:t>
            </a:r>
          </a:p>
          <a:p>
            <a:r>
              <a:rPr lang="es-CL" sz="5100" dirty="0" smtClean="0"/>
              <a:t>Octubre </a:t>
            </a:r>
            <a:r>
              <a:rPr lang="es-CL" sz="5100" dirty="0" smtClean="0"/>
              <a:t>2018</a:t>
            </a:r>
          </a:p>
          <a:p>
            <a:endParaRPr lang="es-CL" sz="5100" dirty="0"/>
          </a:p>
        </p:txBody>
      </p:sp>
      <p:sp>
        <p:nvSpPr>
          <p:cNvPr id="4" name="AutoShape 4" descr="Resultado de imagen para ico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35" y="4617486"/>
            <a:ext cx="427239" cy="427239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979528" y="2987234"/>
            <a:ext cx="7766936" cy="1063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5100" dirty="0" smtClean="0">
                <a:solidFill>
                  <a:srgbClr val="FF0000"/>
                </a:solidFill>
              </a:rPr>
              <a:t>MUCHAS GRACIAS</a:t>
            </a:r>
            <a:endParaRPr lang="es-CL" sz="5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AGENDA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10052398" cy="388077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¿Qué es una serie de tiempo?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/>
              <a:t>Descomposición de una serie de tiempo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Metodologías para modelar una serie de tiempo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Usando KNIME para modelar una serie de tiempo a través de RNA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Métricas para evaluar el ajuste del pronóstico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Pronóstico futuro de una serie de tiempo</a:t>
            </a:r>
          </a:p>
          <a:p>
            <a:endParaRPr lang="es-CL" sz="2400" dirty="0" smtClean="0"/>
          </a:p>
          <a:p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38935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81067" cy="1320800"/>
          </a:xfrm>
        </p:spPr>
        <p:txBody>
          <a:bodyPr/>
          <a:lstStyle/>
          <a:p>
            <a:r>
              <a:rPr lang="es-CL" dirty="0" smtClean="0"/>
              <a:t>1. ¿Qué es una serie de tiempo?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77334" y="1608881"/>
            <a:ext cx="10052398" cy="4432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dirty="0"/>
              <a:t>Una </a:t>
            </a:r>
            <a:r>
              <a:rPr lang="es-CL" sz="2400" b="1" dirty="0"/>
              <a:t>serie temporal</a:t>
            </a:r>
            <a:r>
              <a:rPr lang="es-CL" sz="2400" dirty="0"/>
              <a:t> o </a:t>
            </a:r>
            <a:r>
              <a:rPr lang="es-CL" sz="2400" b="1" dirty="0"/>
              <a:t>cronológica</a:t>
            </a:r>
            <a:r>
              <a:rPr lang="es-CL" sz="2400" dirty="0"/>
              <a:t> es una secuencia </a:t>
            </a:r>
            <a:r>
              <a:rPr lang="es-CL" sz="2400" dirty="0" smtClean="0"/>
              <a:t>de datos, </a:t>
            </a:r>
            <a:r>
              <a:rPr lang="es-CL" sz="2400" dirty="0"/>
              <a:t>observaciones o valores, medidos en determinados momentos y ordenados cronológicamente. </a:t>
            </a:r>
            <a:endParaRPr lang="es-CL" sz="2400" dirty="0" smtClean="0"/>
          </a:p>
          <a:p>
            <a:endParaRPr lang="es-CL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8512" t="12827" r="16646" b="28270"/>
          <a:stretch/>
        </p:blipFill>
        <p:spPr>
          <a:xfrm>
            <a:off x="1682670" y="2929681"/>
            <a:ext cx="6585996" cy="33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/>
              <a:t>2</a:t>
            </a:r>
            <a:r>
              <a:rPr lang="es-CL" dirty="0" smtClean="0"/>
              <a:t>. Descomposición de una serie de tiempo?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77334" y="1608881"/>
            <a:ext cx="10052398" cy="4432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dirty="0"/>
              <a:t>Una </a:t>
            </a:r>
            <a:r>
              <a:rPr lang="es-CL" sz="2400" b="1" dirty="0"/>
              <a:t>serie temporal</a:t>
            </a:r>
            <a:r>
              <a:rPr lang="es-CL" sz="2400" dirty="0"/>
              <a:t> </a:t>
            </a:r>
            <a:r>
              <a:rPr lang="es-CL" sz="2400" dirty="0" smtClean="0"/>
              <a:t>tiene los siguientes componentes: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Tendencia secular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Variación estacional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Variación cíclica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Variación errática, accidental o irregular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Variación aleatoria</a:t>
            </a:r>
            <a:r>
              <a:rPr lang="es-CL" sz="2400" dirty="0"/>
              <a:t> </a:t>
            </a:r>
            <a:endParaRPr lang="es-CL" sz="2400" dirty="0" smtClean="0"/>
          </a:p>
          <a:p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401418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/>
              <a:t>2</a:t>
            </a:r>
            <a:r>
              <a:rPr lang="es-CL" dirty="0" smtClean="0"/>
              <a:t>. Descomposición de una serie de tiempo?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11617" r="2836" b="2712"/>
          <a:stretch/>
        </p:blipFill>
        <p:spPr>
          <a:xfrm>
            <a:off x="1655179" y="1655179"/>
            <a:ext cx="5741043" cy="43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/>
              <a:t>2</a:t>
            </a:r>
            <a:r>
              <a:rPr lang="es-CL" dirty="0" smtClean="0"/>
              <a:t>. Descomposición de una serie de tiempo?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8383" t="36926" r="53227" b="26042"/>
          <a:stretch/>
        </p:blipFill>
        <p:spPr>
          <a:xfrm>
            <a:off x="1804888" y="1468005"/>
            <a:ext cx="6308965" cy="4629044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2095018" y="2569580"/>
            <a:ext cx="5879939" cy="2257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3113590" y="3443468"/>
            <a:ext cx="439838" cy="509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/>
          <p:cNvSpPr/>
          <p:nvPr/>
        </p:nvSpPr>
        <p:spPr>
          <a:xfrm>
            <a:off x="3790708" y="3051857"/>
            <a:ext cx="439838" cy="509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/>
          <p:cNvSpPr/>
          <p:nvPr/>
        </p:nvSpPr>
        <p:spPr>
          <a:xfrm>
            <a:off x="4478064" y="2765359"/>
            <a:ext cx="439838" cy="509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5209198" y="2348478"/>
            <a:ext cx="439838" cy="509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Elipse 10"/>
          <p:cNvSpPr/>
          <p:nvPr/>
        </p:nvSpPr>
        <p:spPr>
          <a:xfrm>
            <a:off x="5900856" y="2418817"/>
            <a:ext cx="439838" cy="509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/>
          <p:cNvSpPr/>
          <p:nvPr/>
        </p:nvSpPr>
        <p:spPr>
          <a:xfrm>
            <a:off x="6592514" y="1949743"/>
            <a:ext cx="439838" cy="509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lipse 12"/>
          <p:cNvSpPr/>
          <p:nvPr/>
        </p:nvSpPr>
        <p:spPr>
          <a:xfrm>
            <a:off x="3216268" y="4427908"/>
            <a:ext cx="439838" cy="50928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Elipse 13"/>
          <p:cNvSpPr/>
          <p:nvPr/>
        </p:nvSpPr>
        <p:spPr>
          <a:xfrm>
            <a:off x="3896203" y="4076219"/>
            <a:ext cx="439838" cy="50928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Elipse 14"/>
          <p:cNvSpPr/>
          <p:nvPr/>
        </p:nvSpPr>
        <p:spPr>
          <a:xfrm>
            <a:off x="4595149" y="3918622"/>
            <a:ext cx="439838" cy="50928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Elipse 15"/>
          <p:cNvSpPr/>
          <p:nvPr/>
        </p:nvSpPr>
        <p:spPr>
          <a:xfrm>
            <a:off x="5313060" y="3516978"/>
            <a:ext cx="439838" cy="50928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Elipse 16"/>
          <p:cNvSpPr/>
          <p:nvPr/>
        </p:nvSpPr>
        <p:spPr>
          <a:xfrm>
            <a:off x="5990178" y="3368087"/>
            <a:ext cx="439838" cy="50928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Elipse 17"/>
          <p:cNvSpPr/>
          <p:nvPr/>
        </p:nvSpPr>
        <p:spPr>
          <a:xfrm>
            <a:off x="6683898" y="3306500"/>
            <a:ext cx="439838" cy="50928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716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/>
              <a:t>2</a:t>
            </a:r>
            <a:r>
              <a:rPr lang="es-CL" dirty="0" smtClean="0"/>
              <a:t>. Descomposición de una serie de tiempo?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2308" t="20343" r="38269" b="44444"/>
          <a:stretch/>
        </p:blipFill>
        <p:spPr>
          <a:xfrm>
            <a:off x="1594339" y="1477107"/>
            <a:ext cx="7000383" cy="4712677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 rot="10800000">
            <a:off x="4994030" y="4736124"/>
            <a:ext cx="457200" cy="480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CuadroTexto 5"/>
          <p:cNvSpPr txBox="1"/>
          <p:nvPr/>
        </p:nvSpPr>
        <p:spPr>
          <a:xfrm>
            <a:off x="5451230" y="4791781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Componente irregular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183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491" cy="1320800"/>
          </a:xfrm>
        </p:spPr>
        <p:txBody>
          <a:bodyPr/>
          <a:lstStyle/>
          <a:p>
            <a:r>
              <a:rPr lang="es-CL" dirty="0" smtClean="0"/>
              <a:t>3. Metodologías para modelar una serie de tiempo.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677334" y="2098431"/>
            <a:ext cx="10052398" cy="39429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L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Regresión lineal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Métodos de </a:t>
            </a:r>
            <a:r>
              <a:rPr lang="es-CL" sz="2400" dirty="0" err="1" smtClean="0"/>
              <a:t>suavizamiento</a:t>
            </a:r>
            <a:r>
              <a:rPr lang="es-CL" sz="2400" dirty="0" smtClean="0"/>
              <a:t> (Promedios móviles, </a:t>
            </a:r>
            <a:r>
              <a:rPr lang="es-CL" sz="2400" dirty="0" err="1" smtClean="0"/>
              <a:t>Holt-Winters</a:t>
            </a:r>
            <a:r>
              <a:rPr lang="es-CL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Método de Box-Jenkins (ARIMA)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Redes Neuronales Artificiales (RNA)</a:t>
            </a:r>
          </a:p>
          <a:p>
            <a:pPr marL="457200" indent="-457200">
              <a:buFont typeface="+mj-lt"/>
              <a:buAutoNum type="arabicPeriod"/>
            </a:pPr>
            <a:r>
              <a:rPr lang="es-CL" sz="2400" dirty="0" smtClean="0"/>
              <a:t>Deep </a:t>
            </a:r>
            <a:r>
              <a:rPr lang="es-CL" sz="2400" dirty="0" err="1" smtClean="0"/>
              <a:t>Learning</a:t>
            </a:r>
            <a:endParaRPr lang="es-CL" sz="2400" dirty="0" smtClean="0"/>
          </a:p>
          <a:p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38986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817</TotalTime>
  <Words>509</Words>
  <Application>Microsoft Office PowerPoint</Application>
  <PresentationFormat>Panorámica</PresentationFormat>
  <Paragraphs>90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Trebuchet MS</vt:lpstr>
      <vt:lpstr>Wingdings 3</vt:lpstr>
      <vt:lpstr>Faceta</vt:lpstr>
      <vt:lpstr>Predicción de Series de Tiempo usando Redes Neuronales Artificiales y KNIME</vt:lpstr>
      <vt:lpstr>Presentación de PowerPoint</vt:lpstr>
      <vt:lpstr>AGENDA</vt:lpstr>
      <vt:lpstr>1. ¿Qué es una serie de tiempo?</vt:lpstr>
      <vt:lpstr>2. Descomposición de una serie de tiempo?</vt:lpstr>
      <vt:lpstr>2. Descomposición de una serie de tiempo?</vt:lpstr>
      <vt:lpstr>2. Descomposición de una serie de tiempo?</vt:lpstr>
      <vt:lpstr>2. Descomposición de una serie de tiempo?</vt:lpstr>
      <vt:lpstr>3. Metodologías para modelar una serie de tiempo.</vt:lpstr>
      <vt:lpstr>Regresión lineal</vt:lpstr>
      <vt:lpstr>Métodos de suavizamiento (Promedios móviles, Holt-Winters)</vt:lpstr>
      <vt:lpstr>Método de Box-Jenkins (ARIMA)</vt:lpstr>
      <vt:lpstr>Redes Neuronales Artificiales</vt:lpstr>
      <vt:lpstr>Redes Neuronales Artificiales</vt:lpstr>
      <vt:lpstr>Deep Learning</vt:lpstr>
      <vt:lpstr>4. Usando KNIME para modelar una serie de tiempo a través de RNA</vt:lpstr>
      <vt:lpstr>¿Modelamos?</vt:lpstr>
      <vt:lpstr>¿Qué modelaremos?</vt:lpstr>
      <vt:lpstr>4. Usando KNIME para modelar una serie de tiempo a través de RNA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Predicción de Series de Tiempo usando Redes Neuronales Artificiales y KNIME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 Series de Tiempo usando Redes Neuronales Artificiales</dc:title>
  <dc:creator>Gabriel Cornejo</dc:creator>
  <cp:lastModifiedBy>Gabriel Cornejo</cp:lastModifiedBy>
  <cp:revision>33</cp:revision>
  <dcterms:created xsi:type="dcterms:W3CDTF">2018-10-23T22:21:06Z</dcterms:created>
  <dcterms:modified xsi:type="dcterms:W3CDTF">2018-10-26T21:11:33Z</dcterms:modified>
</cp:coreProperties>
</file>